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0" r:id="rId2"/>
    <p:sldId id="321" r:id="rId3"/>
    <p:sldId id="392" r:id="rId4"/>
    <p:sldId id="393" r:id="rId5"/>
    <p:sldId id="394" r:id="rId6"/>
    <p:sldId id="395" r:id="rId7"/>
    <p:sldId id="410" r:id="rId8"/>
    <p:sldId id="411" r:id="rId9"/>
    <p:sldId id="396" r:id="rId10"/>
    <p:sldId id="397" r:id="rId11"/>
    <p:sldId id="408" r:id="rId12"/>
    <p:sldId id="409" r:id="rId13"/>
    <p:sldId id="400" r:id="rId14"/>
    <p:sldId id="401" r:id="rId15"/>
    <p:sldId id="402" r:id="rId16"/>
    <p:sldId id="403" r:id="rId17"/>
    <p:sldId id="406" r:id="rId18"/>
    <p:sldId id="407" r:id="rId19"/>
    <p:sldId id="398" r:id="rId20"/>
    <p:sldId id="399" r:id="rId21"/>
    <p:sldId id="404" r:id="rId22"/>
    <p:sldId id="405" r:id="rId23"/>
    <p:sldId id="412" r:id="rId24"/>
    <p:sldId id="413" r:id="rId25"/>
    <p:sldId id="414" r:id="rId26"/>
    <p:sldId id="415" r:id="rId27"/>
    <p:sldId id="417" r:id="rId28"/>
    <p:sldId id="416" r:id="rId29"/>
    <p:sldId id="418" r:id="rId30"/>
    <p:sldId id="419" r:id="rId31"/>
    <p:sldId id="420" r:id="rId32"/>
    <p:sldId id="421" r:id="rId33"/>
    <p:sldId id="422" r:id="rId34"/>
    <p:sldId id="423" r:id="rId35"/>
    <p:sldId id="390" r:id="rId36"/>
    <p:sldId id="424" r:id="rId37"/>
    <p:sldId id="391" r:id="rId38"/>
  </p:sldIdLst>
  <p:sldSz cx="12192000" cy="6858000"/>
  <p:notesSz cx="6858000" cy="9144000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Muli" panose="020B0604020202020204" charset="0"/>
      <p:regular r:id="rId45"/>
      <p:bold r:id="rId46"/>
    </p:embeddedFont>
    <p:embeddedFont>
      <p:font typeface="OpenDyslexic" panose="020B0604020202020204" charset="0"/>
      <p:regular r:id="rId47"/>
      <p:bold r:id="rId48"/>
      <p:italic r:id="rId49"/>
      <p:boldItalic r:id="rId50"/>
    </p:embeddedFont>
    <p:embeddedFont>
      <p:font typeface="OpenDyslexicAlta" panose="020B0604020202020204" charset="0"/>
      <p:regular r:id="rId51"/>
      <p:bold r:id="rId52"/>
      <p:italic r:id="rId53"/>
      <p:boldItalic r:id="rId54"/>
    </p:embeddedFont>
    <p:embeddedFont>
      <p:font typeface="Lato Light" panose="020F0302020204030203" pitchFamily="34" charset="0"/>
      <p:regular r:id="rId55"/>
    </p:embeddedFont>
    <p:embeddedFont>
      <p:font typeface="Lato" panose="020F0502020204030203" pitchFamily="34" charset="0"/>
      <p:regular r:id="rId56"/>
      <p:bold r:id="rId5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73DC"/>
    <a:srgbClr val="FF3860"/>
    <a:srgbClr val="FFDD57"/>
    <a:srgbClr val="23D160"/>
    <a:srgbClr val="7957D5"/>
    <a:srgbClr val="209CEE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28" autoAdjust="0"/>
    <p:restoredTop sz="79320" autoAdjust="0"/>
  </p:normalViewPr>
  <p:slideViewPr>
    <p:cSldViewPr snapToGrid="0" snapToObjects="1">
      <p:cViewPr varScale="1">
        <p:scale>
          <a:sx n="54" d="100"/>
          <a:sy n="54" d="100"/>
        </p:scale>
        <p:origin x="-858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356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711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3782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0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3834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8792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865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79806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9872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8414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655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2441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4415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9959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0945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5079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7038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5531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9780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2224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971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955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6822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930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Various numbers can be made:</a:t>
            </a:r>
          </a:p>
          <a:p>
            <a:r>
              <a:rPr lang="en-US" dirty="0"/>
              <a:t>347</a:t>
            </a:r>
          </a:p>
          <a:p>
            <a:r>
              <a:rPr lang="en-US" dirty="0"/>
              <a:t>374</a:t>
            </a:r>
          </a:p>
          <a:p>
            <a:r>
              <a:rPr lang="en-US" dirty="0"/>
              <a:t>437</a:t>
            </a:r>
          </a:p>
          <a:p>
            <a:r>
              <a:rPr lang="en-US" dirty="0"/>
              <a:t>473</a:t>
            </a:r>
          </a:p>
          <a:p>
            <a:r>
              <a:rPr lang="en-US" dirty="0"/>
              <a:t>734</a:t>
            </a:r>
          </a:p>
          <a:p>
            <a:r>
              <a:rPr lang="en-US" dirty="0"/>
              <a:t>743</a:t>
            </a:r>
          </a:p>
          <a:p>
            <a:endParaRPr lang="en-US" dirty="0"/>
          </a:p>
          <a:p>
            <a:r>
              <a:rPr lang="en-US" dirty="0"/>
              <a:t>You could extend by asking the children what if they left one column blank? </a:t>
            </a:r>
            <a:br>
              <a:rPr lang="en-US" dirty="0"/>
            </a:br>
            <a:r>
              <a:rPr lang="en-US" dirty="0"/>
              <a:t>And two blank columns?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13380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Various numbers can be made:</a:t>
            </a:r>
          </a:p>
          <a:p>
            <a:r>
              <a:rPr lang="en-US" dirty="0"/>
              <a:t>347</a:t>
            </a:r>
          </a:p>
          <a:p>
            <a:r>
              <a:rPr lang="en-US" dirty="0"/>
              <a:t>374</a:t>
            </a:r>
          </a:p>
          <a:p>
            <a:r>
              <a:rPr lang="en-US" dirty="0"/>
              <a:t>437</a:t>
            </a:r>
          </a:p>
          <a:p>
            <a:r>
              <a:rPr lang="en-US" dirty="0"/>
              <a:t>473</a:t>
            </a:r>
          </a:p>
          <a:p>
            <a:r>
              <a:rPr lang="en-US" dirty="0"/>
              <a:t>734</a:t>
            </a:r>
          </a:p>
          <a:p>
            <a:r>
              <a:rPr lang="en-US" dirty="0"/>
              <a:t>743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7089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2326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182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192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40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619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453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499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574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3.tif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3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Year 3 </a:t>
            </a:r>
            <a:br>
              <a:rPr lang="en-GB" dirty="0"/>
            </a:br>
            <a:r>
              <a:rPr lang="en-GB" dirty="0"/>
              <a:t>Autumn Block 1: Place Value</a:t>
            </a:r>
            <a:br>
              <a:rPr lang="en-GB" dirty="0"/>
            </a:br>
            <a:r>
              <a:rPr lang="en-GB" dirty="0"/>
              <a:t>Lesson 3: To be able to understand that 3-digit numbers are made up of 100s, 10s and 1s (1)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1 – Place Value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Autumn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73" y="3536096"/>
            <a:ext cx="1356502" cy="108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C23D4D3-44EB-A849-A90E-CD1C49E63F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862" y="3755176"/>
            <a:ext cx="532471" cy="10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D75626E-A865-694C-95A1-7444EAA7D9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5378" y="4008814"/>
            <a:ext cx="182012" cy="16381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06758C37-FCAA-6843-A0DF-9380075A2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1977" y="4160810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E060E145-B2B5-C544-AFD8-87A0E5AEF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994" y="3755175"/>
            <a:ext cx="532471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276E453-344A-CB4C-B988-39F6AA600E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708" y="3770833"/>
            <a:ext cx="53247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DF7D728-91AD-634A-AA76-D419AE7BCA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178" y="4313614"/>
            <a:ext cx="182012" cy="163811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6A701067-DCB0-5F43-BEB1-74EF94A1FD28}"/>
              </a:ext>
            </a:extLst>
          </p:cNvPr>
          <p:cNvSpPr/>
          <p:nvPr/>
        </p:nvSpPr>
        <p:spPr>
          <a:xfrm>
            <a:off x="5404867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252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02C07A2-1BDB-3045-8452-8E4718500D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1185" y="3743594"/>
            <a:ext cx="532471" cy="108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380C750-C828-0944-9EE4-13FB354B83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2853" y="3788913"/>
            <a:ext cx="53247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3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646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6A701067-DCB0-5F43-BEB1-74EF94A1FD28}"/>
              </a:ext>
            </a:extLst>
          </p:cNvPr>
          <p:cNvSpPr/>
          <p:nvPr/>
        </p:nvSpPr>
        <p:spPr>
          <a:xfrm>
            <a:off x="5404867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798292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73" y="3536096"/>
            <a:ext cx="1356502" cy="10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D75626E-A865-694C-95A1-7444EAA7D9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6151" y="3983674"/>
            <a:ext cx="182012" cy="1638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8143109-A455-5748-8D45-1BE8B71B6C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4353" y="3832795"/>
            <a:ext cx="1356502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06758C37-FCAA-6843-A0DF-9380075A2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1977" y="4160810"/>
            <a:ext cx="1356502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4875C180-1609-F147-9CF6-32FA9E0406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551" y="4136074"/>
            <a:ext cx="182012" cy="16381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DF7D728-91AD-634A-AA76-D419AE7BC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0951" y="4288474"/>
            <a:ext cx="182012" cy="1638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1E719D3F-7328-5A49-A1BB-E0110E4245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6419" y="4147485"/>
            <a:ext cx="182012" cy="1638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67410810-A308-3744-82B9-753477AB4F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8819" y="4299885"/>
            <a:ext cx="182012" cy="16381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FC0F608-2949-3840-A088-95D9008E08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219" y="4452285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641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73" y="3536096"/>
            <a:ext cx="1356502" cy="10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D75626E-A865-694C-95A1-7444EAA7D9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6151" y="3983674"/>
            <a:ext cx="182012" cy="1638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8143109-A455-5748-8D45-1BE8B71B6C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4353" y="3832795"/>
            <a:ext cx="1356502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06758C37-FCAA-6843-A0DF-9380075A2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1977" y="4160810"/>
            <a:ext cx="1356502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4875C180-1609-F147-9CF6-32FA9E0406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551" y="4136074"/>
            <a:ext cx="182012" cy="16381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DF7D728-91AD-634A-AA76-D419AE7BC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0951" y="4288474"/>
            <a:ext cx="182012" cy="163811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6A701067-DCB0-5F43-BEB1-74EF94A1FD28}"/>
              </a:ext>
            </a:extLst>
          </p:cNvPr>
          <p:cNvSpPr/>
          <p:nvPr/>
        </p:nvSpPr>
        <p:spPr>
          <a:xfrm>
            <a:off x="5404867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306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1E719D3F-7328-5A49-A1BB-E0110E4245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6419" y="4147485"/>
            <a:ext cx="182012" cy="1638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67410810-A308-3744-82B9-753477AB4F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8819" y="4299885"/>
            <a:ext cx="182012" cy="16381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FC0F608-2949-3840-A088-95D9008E08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219" y="4452285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02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73" y="3536096"/>
            <a:ext cx="1356502" cy="108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C23D4D3-44EB-A849-A90E-CD1C49E63F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862" y="3755176"/>
            <a:ext cx="532471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06758C37-FCAA-6843-A0DF-9380075A2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1977" y="4160810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E060E145-B2B5-C544-AFD8-87A0E5AEF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994" y="3755175"/>
            <a:ext cx="532471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276E453-344A-CB4C-B988-39F6AA600E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708" y="3770833"/>
            <a:ext cx="532471" cy="108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02C07A2-1BDB-3045-8452-8E4718500D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1185" y="3743594"/>
            <a:ext cx="53247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0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73" y="3536096"/>
            <a:ext cx="1356502" cy="108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C23D4D3-44EB-A849-A90E-CD1C49E63F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862" y="3755176"/>
            <a:ext cx="532471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06758C37-FCAA-6843-A0DF-9380075A2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1977" y="4160810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E060E145-B2B5-C544-AFD8-87A0E5AEF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994" y="3755175"/>
            <a:ext cx="532471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276E453-344A-CB4C-B988-39F6AA600E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708" y="3770833"/>
            <a:ext cx="532471" cy="108000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6A701067-DCB0-5F43-BEB1-74EF94A1FD28}"/>
              </a:ext>
            </a:extLst>
          </p:cNvPr>
          <p:cNvSpPr/>
          <p:nvPr/>
        </p:nvSpPr>
        <p:spPr>
          <a:xfrm>
            <a:off x="5404867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240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02C07A2-1BDB-3045-8452-8E4718500D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1185" y="3743594"/>
            <a:ext cx="53247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99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402" y="3743594"/>
            <a:ext cx="1356502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33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402" y="3743594"/>
            <a:ext cx="1356502" cy="108000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6A701067-DCB0-5F43-BEB1-74EF94A1FD28}"/>
              </a:ext>
            </a:extLst>
          </p:cNvPr>
          <p:cNvSpPr/>
          <p:nvPr/>
        </p:nvSpPr>
        <p:spPr>
          <a:xfrm>
            <a:off x="5404867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3797188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73" y="3536096"/>
            <a:ext cx="1356502" cy="108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C23D4D3-44EB-A849-A90E-CD1C49E63F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862" y="3755176"/>
            <a:ext cx="532471" cy="10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D75626E-A865-694C-95A1-7444EAA7D9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5378" y="4008814"/>
            <a:ext cx="182012" cy="16381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E060E145-B2B5-C544-AFD8-87A0E5AEF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994" y="3755175"/>
            <a:ext cx="532471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276E453-344A-CB4C-B988-39F6AA600E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708" y="3770833"/>
            <a:ext cx="53247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DF7D728-91AD-634A-AA76-D419AE7BCA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178" y="4313614"/>
            <a:ext cx="182012" cy="1638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C6DD741-D2BB-914A-AA57-7723E0FD6E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152" y="3755175"/>
            <a:ext cx="1356502" cy="108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9470452F-D0E4-5846-87B2-95BF1C6525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0822" y="3970898"/>
            <a:ext cx="1356502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BD0FE871-4065-F845-9DAD-7E90BF8794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3221" y="4155394"/>
            <a:ext cx="1356502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0D12B277-508B-AA46-A029-CEB86B1A75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7778" y="4161214"/>
            <a:ext cx="182012" cy="16381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562215E-9A2C-1C4B-8A52-D37291C69F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178" y="4001294"/>
            <a:ext cx="182012" cy="16381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2D96FD2-3698-E34B-8068-067757C4BE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265" y="4310833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780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read and represent numbers up to 1,000 using Base 10 and a place value grid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reading and representing numbers up to 1,000 using Base 10 and a place value grid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250" dirty="0"/>
              <a:t>Year 3 - Autumn Block 1 - Place Value - Lesson 3 - To be able to understand that 3-digit numbers are made up of 100s, 10s and 1s (1)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73" y="3536096"/>
            <a:ext cx="1356502" cy="108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C23D4D3-44EB-A849-A90E-CD1C49E63F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862" y="3755176"/>
            <a:ext cx="532471" cy="10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D75626E-A865-694C-95A1-7444EAA7D9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5378" y="4008814"/>
            <a:ext cx="182012" cy="16381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E060E145-B2B5-C544-AFD8-87A0E5AEF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994" y="3755175"/>
            <a:ext cx="532471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276E453-344A-CB4C-B988-39F6AA600E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708" y="3770833"/>
            <a:ext cx="53247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DF7D728-91AD-634A-AA76-D419AE7BCA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178" y="4313614"/>
            <a:ext cx="182012" cy="163811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6A701067-DCB0-5F43-BEB1-74EF94A1FD28}"/>
              </a:ext>
            </a:extLst>
          </p:cNvPr>
          <p:cNvSpPr/>
          <p:nvPr/>
        </p:nvSpPr>
        <p:spPr>
          <a:xfrm>
            <a:off x="5404867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435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C6DD741-D2BB-914A-AA57-7723E0FD6E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152" y="3755175"/>
            <a:ext cx="1356502" cy="108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9470452F-D0E4-5846-87B2-95BF1C6525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0822" y="3970898"/>
            <a:ext cx="1356502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BD0FE871-4065-F845-9DAD-7E90BF8794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3221" y="4155394"/>
            <a:ext cx="1356502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0D12B277-508B-AA46-A029-CEB86B1A75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7778" y="4161214"/>
            <a:ext cx="182012" cy="16381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562215E-9A2C-1C4B-8A52-D37291C69F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178" y="4001294"/>
            <a:ext cx="182012" cy="16381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2D96FD2-3698-E34B-8068-067757C4BE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265" y="4310833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234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numbers are shown in the place value charts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1EE1E79A-E025-D540-A219-067ED749C1D4}"/>
              </a:ext>
            </a:extLst>
          </p:cNvPr>
          <p:cNvGraphicFramePr>
            <a:graphicFrameLocks noGrp="1"/>
          </p:cNvGraphicFramePr>
          <p:nvPr/>
        </p:nvGraphicFramePr>
        <p:xfrm>
          <a:off x="6520070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E9CBC36C-2A49-E845-B059-6C52B274F1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4462" y="3738563"/>
            <a:ext cx="532471" cy="1080000"/>
          </a:xfrm>
          <a:prstGeom prst="rect">
            <a:avLst/>
          </a:prstGeom>
        </p:spPr>
      </p:pic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77220216-2D18-784D-B8F2-D8CC235957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707115"/>
              </p:ext>
            </p:extLst>
          </p:nvPr>
        </p:nvGraphicFramePr>
        <p:xfrm>
          <a:off x="266834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AD4CF7D8-885A-E14A-AA78-166104FEA2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60" y="3536096"/>
            <a:ext cx="1356502" cy="108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B147DFD4-961A-4144-BD18-75D0C95E7A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05" y="4073229"/>
            <a:ext cx="1356502" cy="108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58BDC92D-8D4F-614F-8621-FA4A89D7B3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3793" y="3510196"/>
            <a:ext cx="1356502" cy="108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1605090F-7BC5-4943-A7B3-E465067AD7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172" y="3729275"/>
            <a:ext cx="1356502" cy="108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D168DCE1-099C-F340-8E07-01EEA2C6E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842" y="3944998"/>
            <a:ext cx="1356502" cy="108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9FE96506-F976-3C4A-B022-4873348B76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41" y="4129494"/>
            <a:ext cx="1356502" cy="108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73C9A2F3-89BF-8545-986A-1346C66F6B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2071" y="3733919"/>
            <a:ext cx="532471" cy="108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98CA057F-0D42-7640-89EF-55A2E4843F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7266" y="3729275"/>
            <a:ext cx="532471" cy="108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22D59A57-37CF-6E43-819B-B40E3BD34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0846" y="3743207"/>
            <a:ext cx="532471" cy="108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7CDE31A3-96E9-AB42-ABA4-77AD87AEB6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455" y="3738563"/>
            <a:ext cx="532471" cy="1080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11BC5E0E-556E-BE48-915B-20E089ED23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650" y="3733919"/>
            <a:ext cx="532471" cy="1080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117F3B64-909C-0E4A-B831-22F945F67A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0221" y="3824694"/>
            <a:ext cx="182012" cy="16381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DA3291C8-770C-834B-B996-42CD68F54C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021" y="4129494"/>
            <a:ext cx="182012" cy="16381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A8402C3A-5697-A343-91A8-BD4572AF4C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2621" y="3977094"/>
            <a:ext cx="182012" cy="16381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040D7BB3-B8C1-164A-8210-7D40F64A0EF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021" y="3817174"/>
            <a:ext cx="182012" cy="1638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4EDB19DC-8A07-F846-B9EA-5B172C714C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108" y="4126713"/>
            <a:ext cx="182012" cy="16381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6025D9D1-5594-CC4E-A4F4-9667CED30D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021" y="4506621"/>
            <a:ext cx="182012" cy="16381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334032B7-BB3F-A143-8FCD-BC70B91EB0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2621" y="4354221"/>
            <a:ext cx="182012" cy="16381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FD26BBBF-15F6-7C48-A799-57578F337F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108" y="4503840"/>
            <a:ext cx="182012" cy="16381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6164F1F0-F46D-0A47-9D5D-5B8BF02BE6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6308" y="3820050"/>
            <a:ext cx="532471" cy="108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F8DEA9F4-96EA-6943-A186-FBA1E7310C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917" y="3815406"/>
            <a:ext cx="532471" cy="108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50CBB4B2-8820-BC4B-9ECD-61B1C45807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112" y="3810762"/>
            <a:ext cx="532471" cy="108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224256F9-E539-5A43-AEAF-6C65E891DD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2692" y="3824694"/>
            <a:ext cx="532471" cy="108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60F9D00B-306F-E04D-AC78-0180D9214B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301" y="3820050"/>
            <a:ext cx="532471" cy="108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5FC66F73-3738-0B41-815B-F991D711C3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5496" y="3815406"/>
            <a:ext cx="532471" cy="1080000"/>
          </a:xfrm>
          <a:prstGeom prst="rect">
            <a:avLst/>
          </a:prstGeom>
        </p:spPr>
      </p:pic>
      <p:sp>
        <p:nvSpPr>
          <p:cNvPr id="73" name="Rounded Rectangle 72">
            <a:extLst>
              <a:ext uri="{FF2B5EF4-FFF2-40B4-BE49-F238E27FC236}">
                <a16:creationId xmlns:a16="http://schemas.microsoft.com/office/drawing/2014/main" xmlns="" id="{A65BDDF4-31C2-4543-82B1-4699DEF413A3}"/>
              </a:ext>
            </a:extLst>
          </p:cNvPr>
          <p:cNvSpPr/>
          <p:nvPr/>
        </p:nvSpPr>
        <p:spPr>
          <a:xfrm>
            <a:off x="2238554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xmlns="" id="{0657EB6E-92AC-2449-BA5D-25279519CFC5}"/>
              </a:ext>
            </a:extLst>
          </p:cNvPr>
          <p:cNvSpPr/>
          <p:nvPr/>
        </p:nvSpPr>
        <p:spPr>
          <a:xfrm>
            <a:off x="8554466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3860"/>
              </a:solidFill>
              <a:latin typeface="OpenDyslexi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95139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numbers are shown in the place value charts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1EE1E79A-E025-D540-A219-067ED749C1D4}"/>
              </a:ext>
            </a:extLst>
          </p:cNvPr>
          <p:cNvGraphicFramePr>
            <a:graphicFrameLocks noGrp="1"/>
          </p:cNvGraphicFramePr>
          <p:nvPr/>
        </p:nvGraphicFramePr>
        <p:xfrm>
          <a:off x="6520070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E9CBC36C-2A49-E845-B059-6C52B274F1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4462" y="3738563"/>
            <a:ext cx="532471" cy="1080000"/>
          </a:xfrm>
          <a:prstGeom prst="rect">
            <a:avLst/>
          </a:prstGeom>
        </p:spPr>
      </p:pic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77220216-2D18-784D-B8F2-D8CC23595746}"/>
              </a:ext>
            </a:extLst>
          </p:cNvPr>
          <p:cNvGraphicFramePr>
            <a:graphicFrameLocks noGrp="1"/>
          </p:cNvGraphicFramePr>
          <p:nvPr/>
        </p:nvGraphicFramePr>
        <p:xfrm>
          <a:off x="266834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AD4CF7D8-885A-E14A-AA78-166104FEA2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60" y="3536096"/>
            <a:ext cx="1356502" cy="108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B147DFD4-961A-4144-BD18-75D0C95E7A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05" y="4073229"/>
            <a:ext cx="1356502" cy="108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58BDC92D-8D4F-614F-8621-FA4A89D7B3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3793" y="3510196"/>
            <a:ext cx="1356502" cy="108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1605090F-7BC5-4943-A7B3-E465067AD7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172" y="3729275"/>
            <a:ext cx="1356502" cy="108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D168DCE1-099C-F340-8E07-01EEA2C6E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842" y="3944998"/>
            <a:ext cx="1356502" cy="108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9FE96506-F976-3C4A-B022-4873348B76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41" y="4129494"/>
            <a:ext cx="1356502" cy="108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73C9A2F3-89BF-8545-986A-1346C66F6B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2071" y="3733919"/>
            <a:ext cx="532471" cy="108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98CA057F-0D42-7640-89EF-55A2E4843F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7266" y="3729275"/>
            <a:ext cx="532471" cy="108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22D59A57-37CF-6E43-819B-B40E3BD34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0846" y="3743207"/>
            <a:ext cx="532471" cy="108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7CDE31A3-96E9-AB42-ABA4-77AD87AEB6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455" y="3738563"/>
            <a:ext cx="532471" cy="1080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11BC5E0E-556E-BE48-915B-20E089ED23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650" y="3733919"/>
            <a:ext cx="532471" cy="1080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117F3B64-909C-0E4A-B831-22F945F67A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0221" y="3824694"/>
            <a:ext cx="182012" cy="16381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DA3291C8-770C-834B-B996-42CD68F54C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021" y="4129494"/>
            <a:ext cx="182012" cy="16381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A8402C3A-5697-A343-91A8-BD4572AF4C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2621" y="3977094"/>
            <a:ext cx="182012" cy="16381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040D7BB3-B8C1-164A-8210-7D40F64A0EF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021" y="3817174"/>
            <a:ext cx="182012" cy="1638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4EDB19DC-8A07-F846-B9EA-5B172C714C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108" y="4126713"/>
            <a:ext cx="182012" cy="16381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6025D9D1-5594-CC4E-A4F4-9667CED30D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021" y="4506621"/>
            <a:ext cx="182012" cy="16381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334032B7-BB3F-A143-8FCD-BC70B91EB0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2621" y="4354221"/>
            <a:ext cx="182012" cy="16381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FD26BBBF-15F6-7C48-A799-57578F337F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108" y="4503840"/>
            <a:ext cx="182012" cy="16381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6164F1F0-F46D-0A47-9D5D-5B8BF02BE6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6308" y="3820050"/>
            <a:ext cx="532471" cy="108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F8DEA9F4-96EA-6943-A186-FBA1E7310C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917" y="3815406"/>
            <a:ext cx="532471" cy="108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50CBB4B2-8820-BC4B-9ECD-61B1C45807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112" y="3810762"/>
            <a:ext cx="532471" cy="108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224256F9-E539-5A43-AEAF-6C65E891DD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2692" y="3824694"/>
            <a:ext cx="532471" cy="108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60F9D00B-306F-E04D-AC78-0180D9214B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301" y="3820050"/>
            <a:ext cx="532471" cy="108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5FC66F73-3738-0B41-815B-F991D711C3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5496" y="3815406"/>
            <a:ext cx="532471" cy="1080000"/>
          </a:xfrm>
          <a:prstGeom prst="rect">
            <a:avLst/>
          </a:prstGeom>
        </p:spPr>
      </p:pic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50C77A8F-4299-AC49-9B5B-CC799BD3213E}"/>
              </a:ext>
            </a:extLst>
          </p:cNvPr>
          <p:cNvSpPr/>
          <p:nvPr/>
        </p:nvSpPr>
        <p:spPr>
          <a:xfrm>
            <a:off x="2238554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260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xmlns="" id="{E3B745D6-5F3F-D149-85D9-7B2781CFB821}"/>
              </a:ext>
            </a:extLst>
          </p:cNvPr>
          <p:cNvSpPr/>
          <p:nvPr/>
        </p:nvSpPr>
        <p:spPr>
          <a:xfrm>
            <a:off x="8554466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468</a:t>
            </a:r>
          </a:p>
        </p:txBody>
      </p:sp>
    </p:spTree>
    <p:extLst>
      <p:ext uri="{BB962C8B-B14F-4D97-AF65-F5344CB8AC3E}">
        <p14:creationId xmlns:p14="http://schemas.microsoft.com/office/powerpoint/2010/main" val="459307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do we need to add to the chart below to make the number 375?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883617"/>
              </p:ext>
            </p:extLst>
          </p:nvPr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1C96F2EC-4825-764D-83B5-11A7407CB7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861" y="3514743"/>
            <a:ext cx="1312007" cy="10445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BDE6119E-62D7-2848-A33F-CBAE34DCCF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604" y="3998530"/>
            <a:ext cx="197902" cy="1781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3A0B4648-4FB0-F344-9350-603C930E9F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3491401"/>
            <a:ext cx="538022" cy="10912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5561C414-F46E-B04E-9906-F4DA32C1E6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542" y="3801278"/>
            <a:ext cx="1312007" cy="104457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3F0D0437-0FBD-D843-B00F-CE8C6D5574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552" y="3487390"/>
            <a:ext cx="538022" cy="109125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B21A797C-A6FD-CA4D-AA9D-D2F2B61874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355" y="3498680"/>
            <a:ext cx="538022" cy="109125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48174F40-AD9B-F849-9B91-71FC85C19DC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6158" y="3498680"/>
            <a:ext cx="538022" cy="109125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7B47624A-92D2-9243-9E52-F27722FCEE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0702" y="4209252"/>
            <a:ext cx="197902" cy="17811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B49D7636-0001-C048-84A9-7D66B1BA0A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657" y="4383615"/>
            <a:ext cx="197902" cy="17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037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do we need to add to the chart below to make the number 375?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1C96F2EC-4825-764D-83B5-11A7407CB7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861" y="3514743"/>
            <a:ext cx="1312007" cy="10445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BDE6119E-62D7-2848-A33F-CBAE34DCCF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604" y="3998530"/>
            <a:ext cx="197902" cy="1781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3A0B4648-4FB0-F344-9350-603C930E9F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3491401"/>
            <a:ext cx="538022" cy="10912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5561C414-F46E-B04E-9906-F4DA32C1E6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542" y="3801278"/>
            <a:ext cx="1312007" cy="104457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3F0D0437-0FBD-D843-B00F-CE8C6D5574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552" y="3487390"/>
            <a:ext cx="538022" cy="109125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B21A797C-A6FD-CA4D-AA9D-D2F2B61874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355" y="3498680"/>
            <a:ext cx="538022" cy="109125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48174F40-AD9B-F849-9B91-71FC85C19DC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6158" y="3498680"/>
            <a:ext cx="538022" cy="109125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7B47624A-92D2-9243-9E52-F27722FCEE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0702" y="4209252"/>
            <a:ext cx="197902" cy="17811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B49D7636-0001-C048-84A9-7D66B1BA0A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657" y="4383615"/>
            <a:ext cx="197902" cy="1781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7218660A-64CF-7646-A553-CD376FAA23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943" y="4119509"/>
            <a:ext cx="1312007" cy="10445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246CDE8F-658E-2743-A55A-251C7EA73B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9824" y="3888787"/>
            <a:ext cx="538022" cy="10912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64ABA9C-A5C1-2C45-96AB-1D40D31256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6627" y="3900077"/>
            <a:ext cx="538022" cy="10912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F37EF77A-3A3F-984E-BA5E-9812C800A9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3430" y="3900077"/>
            <a:ext cx="538022" cy="10912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C23FAE48-D749-C749-A85C-49ECBE9F53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604" y="4409595"/>
            <a:ext cx="197902" cy="17811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0992585-2AEB-9547-B797-E86DA81B87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657" y="4037728"/>
            <a:ext cx="197902" cy="17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025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do we need to add to the chart below to make the number 264?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1C96F2EC-4825-764D-83B5-11A7407CB7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861" y="3514743"/>
            <a:ext cx="1312007" cy="10445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BDE6119E-62D7-2848-A33F-CBAE34DCCF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604" y="3998530"/>
            <a:ext cx="197902" cy="17811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3F0D0437-0FBD-D843-B00F-CE8C6D5574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3770" y="3573880"/>
            <a:ext cx="538022" cy="109125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B49D7636-0001-C048-84A9-7D66B1BA0A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657" y="4383615"/>
            <a:ext cx="197902" cy="1781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64ABA9C-A5C1-2C45-96AB-1D40D31256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845" y="3986567"/>
            <a:ext cx="538022" cy="109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202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do we need to add to the chart below to make the number 264?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1C96F2EC-4825-764D-83B5-11A7407CB7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861" y="3514743"/>
            <a:ext cx="1312007" cy="10445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BDE6119E-62D7-2848-A33F-CBAE34DCCF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604" y="3998530"/>
            <a:ext cx="197902" cy="1781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3A0B4648-4FB0-F344-9350-603C930E9F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824" y="3577891"/>
            <a:ext cx="538022" cy="109125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3F0D0437-0FBD-D843-B00F-CE8C6D5574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3770" y="3573880"/>
            <a:ext cx="538022" cy="109125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B21A797C-A6FD-CA4D-AA9D-D2F2B61874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573" y="3585170"/>
            <a:ext cx="538022" cy="109125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B49D7636-0001-C048-84A9-7D66B1BA0A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657" y="4383615"/>
            <a:ext cx="197902" cy="1781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7218660A-64CF-7646-A553-CD376FAA23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943" y="4119509"/>
            <a:ext cx="1312007" cy="10445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246CDE8F-658E-2743-A55A-251C7EA73B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1042" y="3975277"/>
            <a:ext cx="538022" cy="10912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64ABA9C-A5C1-2C45-96AB-1D40D31256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845" y="3986567"/>
            <a:ext cx="538022" cy="10912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F37EF77A-3A3F-984E-BA5E-9812C800A9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648" y="3986567"/>
            <a:ext cx="538022" cy="10912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C23FAE48-D749-C749-A85C-49ECBE9F53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604" y="4409595"/>
            <a:ext cx="197902" cy="17811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0992585-2AEB-9547-B797-E86DA81B87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657" y="4037728"/>
            <a:ext cx="197902" cy="17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832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do we need to add to the charts below to make them match the number beneath them?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xmlns="" id="{9AD6CCDB-BC1B-934E-8283-01D5DE1E64DF}"/>
              </a:ext>
            </a:extLst>
          </p:cNvPr>
          <p:cNvGraphicFramePr>
            <a:graphicFrameLocks noGrp="1"/>
          </p:cNvGraphicFramePr>
          <p:nvPr/>
        </p:nvGraphicFramePr>
        <p:xfrm>
          <a:off x="6520070" y="3275462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xmlns="" id="{4DE2F28D-A0CE-004A-AFC8-C7B87E3CE16D}"/>
              </a:ext>
            </a:extLst>
          </p:cNvPr>
          <p:cNvGraphicFramePr>
            <a:graphicFrameLocks noGrp="1"/>
          </p:cNvGraphicFramePr>
          <p:nvPr/>
        </p:nvGraphicFramePr>
        <p:xfrm>
          <a:off x="266834" y="3275462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sp>
        <p:nvSpPr>
          <p:cNvPr id="26" name="Rounded Rectangle 25">
            <a:extLst>
              <a:ext uri="{FF2B5EF4-FFF2-40B4-BE49-F238E27FC236}">
                <a16:creationId xmlns:a16="http://schemas.microsoft.com/office/drawing/2014/main" xmlns="" id="{45D9C6DB-79CC-7C48-B3A9-68B4AB3082AD}"/>
              </a:ext>
            </a:extLst>
          </p:cNvPr>
          <p:cNvSpPr/>
          <p:nvPr/>
        </p:nvSpPr>
        <p:spPr>
          <a:xfrm>
            <a:off x="2238554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454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xmlns="" id="{1108ABBE-D0B9-C348-AD1F-522C6B46AE39}"/>
              </a:ext>
            </a:extLst>
          </p:cNvPr>
          <p:cNvSpPr/>
          <p:nvPr/>
        </p:nvSpPr>
        <p:spPr>
          <a:xfrm>
            <a:off x="8554466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545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912FF92A-50E7-0743-B97C-D1866FC057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96" y="3645372"/>
            <a:ext cx="1312007" cy="104457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C430B0E3-6DDE-D44C-B64B-6E66A39752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795" y="3856288"/>
            <a:ext cx="1312007" cy="104457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ADD8902E-31A3-FD45-A0B0-0ED7323943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958" y="3695488"/>
            <a:ext cx="538022" cy="109125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71D6F2F9-0AFB-3E4B-A8C9-EB5502CFE73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1845" y="4505223"/>
            <a:ext cx="197902" cy="17811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CA15E642-6C98-7E4D-957F-399FA78D6F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230" y="4096885"/>
            <a:ext cx="538022" cy="109125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A6D744D0-5D85-2742-A73C-70FFFBE4AA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1033" y="4108175"/>
            <a:ext cx="538022" cy="109125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59A0AD35-8118-3842-8297-173B1B3FC0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0617" y="3645372"/>
            <a:ext cx="1312007" cy="104457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1FA6DD73-B9B8-AF48-9D3D-DA39B54EFB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7875" y="3816799"/>
            <a:ext cx="1312007" cy="104457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A7D44ACF-7E47-DA40-873F-ABFA898176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848" y="4001294"/>
            <a:ext cx="1312007" cy="104457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8A1D48C2-99A3-FD40-86EB-EEF7C6D9C5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0213" y="4120138"/>
            <a:ext cx="197902" cy="17811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8916D239-050C-D448-9ACD-43AE3BEBE8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9558" y="3695488"/>
            <a:ext cx="538022" cy="109125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3465045A-213A-804B-8364-BDD6685936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0266" y="4505223"/>
            <a:ext cx="197902" cy="17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945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do we need to add to the charts below to make them match the number beneath them?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xmlns="" id="{9AD6CCDB-BC1B-934E-8283-01D5DE1E6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592556"/>
              </p:ext>
            </p:extLst>
          </p:nvPr>
        </p:nvGraphicFramePr>
        <p:xfrm>
          <a:off x="6520070" y="3275462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xmlns="" id="{4DE2F28D-A0CE-004A-AFC8-C7B87E3CE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124398"/>
              </p:ext>
            </p:extLst>
          </p:nvPr>
        </p:nvGraphicFramePr>
        <p:xfrm>
          <a:off x="266834" y="3275462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sp>
        <p:nvSpPr>
          <p:cNvPr id="26" name="Rounded Rectangle 25">
            <a:extLst>
              <a:ext uri="{FF2B5EF4-FFF2-40B4-BE49-F238E27FC236}">
                <a16:creationId xmlns:a16="http://schemas.microsoft.com/office/drawing/2014/main" xmlns="" id="{45D9C6DB-79CC-7C48-B3A9-68B4AB3082AD}"/>
              </a:ext>
            </a:extLst>
          </p:cNvPr>
          <p:cNvSpPr/>
          <p:nvPr/>
        </p:nvSpPr>
        <p:spPr>
          <a:xfrm>
            <a:off x="2238554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454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xmlns="" id="{1108ABBE-D0B9-C348-AD1F-522C6B46AE39}"/>
              </a:ext>
            </a:extLst>
          </p:cNvPr>
          <p:cNvSpPr/>
          <p:nvPr/>
        </p:nvSpPr>
        <p:spPr>
          <a:xfrm>
            <a:off x="8554466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545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912FF92A-50E7-0743-B97C-D1866FC057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96" y="3645372"/>
            <a:ext cx="1312007" cy="104457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C430B0E3-6DDE-D44C-B64B-6E66A39752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795" y="3856288"/>
            <a:ext cx="1312007" cy="104457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956D5092-24F7-1048-80E7-056E239DEF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265" y="4067204"/>
            <a:ext cx="1312007" cy="104457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E39DAF9-226F-D84F-B888-B9297273E8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62" y="4339087"/>
            <a:ext cx="1312007" cy="104457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2336A58-9FE5-0D40-BE91-D0BCC15CF6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1792" y="4120138"/>
            <a:ext cx="197902" cy="17811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515E2BA-5750-8147-A9F7-356B2F8737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3012" y="3699499"/>
            <a:ext cx="538022" cy="109125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ADD8902E-31A3-FD45-A0B0-0ED7323943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958" y="3695488"/>
            <a:ext cx="538022" cy="109125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7B8FD73-9B70-8E47-BE2F-0CBE17B6AC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3761" y="3706778"/>
            <a:ext cx="538022" cy="109125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71D6F2F9-0AFB-3E4B-A8C9-EB5502CFE7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1845" y="4505223"/>
            <a:ext cx="197902" cy="17811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CA15E642-6C98-7E4D-957F-399FA78D6F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230" y="4096885"/>
            <a:ext cx="538022" cy="109125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A6D744D0-5D85-2742-A73C-70FFFBE4AA7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1033" y="4108175"/>
            <a:ext cx="538022" cy="109125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3151FFAF-E2DF-E941-B35C-58F1514770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1792" y="4531203"/>
            <a:ext cx="197902" cy="17811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8DAC66A3-9EB9-C64C-8BF2-36682052BC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1845" y="4159336"/>
            <a:ext cx="197902" cy="17811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59A0AD35-8118-3842-8297-173B1B3FC0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0617" y="3645372"/>
            <a:ext cx="1312007" cy="104457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1FA6DD73-B9B8-AF48-9D3D-DA39B54EFB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7875" y="3816799"/>
            <a:ext cx="1312007" cy="104457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A7D44ACF-7E47-DA40-873F-ABFA898176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848" y="4001294"/>
            <a:ext cx="1312007" cy="104457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8A1D48C2-99A3-FD40-86EB-EEF7C6D9C5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0213" y="4120138"/>
            <a:ext cx="197902" cy="17811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3A713EAA-2B95-DD49-8756-992D377BE7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612" y="3699499"/>
            <a:ext cx="538022" cy="109125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8916D239-050C-D448-9ACD-43AE3BEBE8D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9558" y="3695488"/>
            <a:ext cx="538022" cy="109125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3465045A-213A-804B-8364-BDD6685936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0266" y="4505223"/>
            <a:ext cx="197902" cy="17811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EA545AAC-700D-264D-BD4C-7003E58A51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6830" y="4096885"/>
            <a:ext cx="538022" cy="109125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84EC4BCC-F328-C54A-8CC4-9CAD93DB31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633" y="4108175"/>
            <a:ext cx="538022" cy="109125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C42197AE-C29C-9A4F-807F-C85ED31515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0213" y="4531203"/>
            <a:ext cx="197902" cy="17811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EF67399A-5D28-1241-86D3-3236E2BCE1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0266" y="4159336"/>
            <a:ext cx="197902" cy="17811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BDA08475-472F-6C47-87B7-6B0259A8B5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2201" y="4337448"/>
            <a:ext cx="197902" cy="178112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5FF5A874-9295-DA43-8E70-473D3BB22A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1940" y="4187027"/>
            <a:ext cx="1312007" cy="1044575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61579C15-E14B-EF46-B050-7AF5666882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7607" y="4358136"/>
            <a:ext cx="1312007" cy="104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5009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Write the numbers shown below in the expanded form.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1EE1E79A-E025-D540-A219-067ED749C1D4}"/>
              </a:ext>
            </a:extLst>
          </p:cNvPr>
          <p:cNvGraphicFramePr>
            <a:graphicFrameLocks noGrp="1"/>
          </p:cNvGraphicFramePr>
          <p:nvPr/>
        </p:nvGraphicFramePr>
        <p:xfrm>
          <a:off x="6520070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77220216-2D18-784D-B8F2-D8CC23595746}"/>
              </a:ext>
            </a:extLst>
          </p:cNvPr>
          <p:cNvGraphicFramePr>
            <a:graphicFrameLocks noGrp="1"/>
          </p:cNvGraphicFramePr>
          <p:nvPr/>
        </p:nvGraphicFramePr>
        <p:xfrm>
          <a:off x="266834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AD4CF7D8-885A-E14A-AA78-166104FEA2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60" y="3536096"/>
            <a:ext cx="1356502" cy="108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B147DFD4-961A-4144-BD18-75D0C95E7A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05" y="4073229"/>
            <a:ext cx="1356502" cy="108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58BDC92D-8D4F-614F-8621-FA4A89D7B3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3793" y="3510196"/>
            <a:ext cx="1356502" cy="108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1605090F-7BC5-4943-A7B3-E465067AD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172" y="3729275"/>
            <a:ext cx="1356502" cy="108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D168DCE1-099C-F340-8E07-01EEA2C6E8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842" y="3944998"/>
            <a:ext cx="1356502" cy="108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9FE96506-F976-3C4A-B022-4873348B76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41" y="4129494"/>
            <a:ext cx="1356502" cy="108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73C9A2F3-89BF-8545-986A-1346C66F6B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2071" y="3733919"/>
            <a:ext cx="532471" cy="108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98CA057F-0D42-7640-89EF-55A2E4843F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7266" y="3729275"/>
            <a:ext cx="532471" cy="108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22D59A57-37CF-6E43-819B-B40E3BD345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0846" y="3743207"/>
            <a:ext cx="532471" cy="108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7CDE31A3-96E9-AB42-ABA4-77AD87AEB6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455" y="3738563"/>
            <a:ext cx="532471" cy="1080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DA3291C8-770C-834B-B996-42CD68F54C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021" y="4129494"/>
            <a:ext cx="182012" cy="16381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A8402C3A-5697-A343-91A8-BD4572AF4C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2621" y="3977094"/>
            <a:ext cx="182012" cy="1638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4EDB19DC-8A07-F846-B9EA-5B172C714C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108" y="4126713"/>
            <a:ext cx="182012" cy="16381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334032B7-BB3F-A143-8FCD-BC70B91EB0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2621" y="4354221"/>
            <a:ext cx="182012" cy="16381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6164F1F0-F46D-0A47-9D5D-5B8BF02BE6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6308" y="3820050"/>
            <a:ext cx="532471" cy="108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F8DEA9F4-96EA-6943-A186-FBA1E7310C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917" y="3815406"/>
            <a:ext cx="532471" cy="108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50CBB4B2-8820-BC4B-9ECD-61B1C45807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112" y="3810762"/>
            <a:ext cx="532471" cy="108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224256F9-E539-5A43-AEAF-6C65E891DD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2692" y="3824694"/>
            <a:ext cx="532471" cy="108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60F9D00B-306F-E04D-AC78-0180D9214B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301" y="3820050"/>
            <a:ext cx="532471" cy="108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5FC66F73-3738-0B41-815B-F991D711C3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5496" y="3815406"/>
            <a:ext cx="532471" cy="1080000"/>
          </a:xfrm>
          <a:prstGeom prst="rect">
            <a:avLst/>
          </a:prstGeom>
        </p:spPr>
      </p:pic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50C77A8F-4299-AC49-9B5B-CC799BD3213E}"/>
              </a:ext>
            </a:extLst>
          </p:cNvPr>
          <p:cNvSpPr/>
          <p:nvPr/>
        </p:nvSpPr>
        <p:spPr>
          <a:xfrm>
            <a:off x="266833" y="5593265"/>
            <a:ext cx="5405097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264 =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386CF33E-74CB-D545-BFA2-B77DD51DF9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9004" y="4070493"/>
            <a:ext cx="182012" cy="163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3BE8963-79B0-3444-ACCA-F991B0CB94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04" y="4222893"/>
            <a:ext cx="182012" cy="1638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7762EDA4-0E9A-CD48-B5F6-FB6543875E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272" y="4234304"/>
            <a:ext cx="182012" cy="16381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3BFAB39-21AA-214D-AD1F-983F506116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1672" y="4386704"/>
            <a:ext cx="182012" cy="163811"/>
          </a:xfrm>
          <a:prstGeom prst="rect">
            <a:avLst/>
          </a:prstGeom>
        </p:spPr>
      </p:pic>
      <p:sp>
        <p:nvSpPr>
          <p:cNvPr id="44" name="Rounded Rectangle 43">
            <a:extLst>
              <a:ext uri="{FF2B5EF4-FFF2-40B4-BE49-F238E27FC236}">
                <a16:creationId xmlns:a16="http://schemas.microsoft.com/office/drawing/2014/main" xmlns="" id="{6DA103CB-297B-744B-8038-5433F83E2163}"/>
              </a:ext>
            </a:extLst>
          </p:cNvPr>
          <p:cNvSpPr/>
          <p:nvPr/>
        </p:nvSpPr>
        <p:spPr>
          <a:xfrm>
            <a:off x="6520069" y="5593265"/>
            <a:ext cx="5405097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444 =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</a:p>
        </p:txBody>
      </p:sp>
    </p:spTree>
    <p:extLst>
      <p:ext uri="{BB962C8B-B14F-4D97-AF65-F5344CB8AC3E}">
        <p14:creationId xmlns:p14="http://schemas.microsoft.com/office/powerpoint/2010/main" val="2567380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A4F4A14-D14B-6C47-A4FC-1EE3779D84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207" y="3101294"/>
            <a:ext cx="2260837" cy="1800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EC93832B-F083-344D-BBDA-11FA38D21B8E}"/>
              </a:ext>
            </a:extLst>
          </p:cNvPr>
          <p:cNvGraphicFramePr>
            <a:graphicFrameLocks noGrp="1"/>
          </p:cNvGraphicFramePr>
          <p:nvPr/>
        </p:nvGraphicFramePr>
        <p:xfrm>
          <a:off x="6520070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3876A7D-74F0-564B-B1B2-3E7C251E1A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5696" y="3536096"/>
            <a:ext cx="1356502" cy="108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D711B8AC-BD17-2145-B8B5-E665AF5579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9785" y="3755176"/>
            <a:ext cx="532471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3F04DB6E-8C2D-494B-A8FF-862720655B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41" y="4073229"/>
            <a:ext cx="1356502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09B73B6-0CD0-9041-9BD7-9EC43C75DE3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9317" y="3101707"/>
            <a:ext cx="887248" cy="179958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EE4C071F-CA38-2F41-A118-D65A9933B3D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6418" y="4269411"/>
            <a:ext cx="303284" cy="27295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CE9DF535-F538-0346-87A8-5E2C73EF80D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3963" y="4115176"/>
            <a:ext cx="1392728" cy="14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4404B95A-DFD4-5745-BB5C-AAC6BE23C86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5781" y="3464519"/>
            <a:ext cx="1414546" cy="14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217E0E4-4964-234D-90D9-974329B9F0B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271" y="2775163"/>
            <a:ext cx="1425077" cy="14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CFFB75FD-6ED0-504D-BAE8-126381AFBD0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1755" y="4213270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8238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Write the numbers shown below in the expanded form.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1EE1E79A-E025-D540-A219-067ED749C1D4}"/>
              </a:ext>
            </a:extLst>
          </p:cNvPr>
          <p:cNvGraphicFramePr>
            <a:graphicFrameLocks noGrp="1"/>
          </p:cNvGraphicFramePr>
          <p:nvPr/>
        </p:nvGraphicFramePr>
        <p:xfrm>
          <a:off x="6520070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77220216-2D18-784D-B8F2-D8CC23595746}"/>
              </a:ext>
            </a:extLst>
          </p:cNvPr>
          <p:cNvGraphicFramePr>
            <a:graphicFrameLocks noGrp="1"/>
          </p:cNvGraphicFramePr>
          <p:nvPr/>
        </p:nvGraphicFramePr>
        <p:xfrm>
          <a:off x="266834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AD4CF7D8-885A-E14A-AA78-166104FEA2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60" y="3536096"/>
            <a:ext cx="1356502" cy="108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B147DFD4-961A-4144-BD18-75D0C95E7A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05" y="4073229"/>
            <a:ext cx="1356502" cy="108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58BDC92D-8D4F-614F-8621-FA4A89D7B3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3793" y="3510196"/>
            <a:ext cx="1356502" cy="108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1605090F-7BC5-4943-A7B3-E465067AD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172" y="3729275"/>
            <a:ext cx="1356502" cy="108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D168DCE1-099C-F340-8E07-01EEA2C6E8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842" y="3944998"/>
            <a:ext cx="1356502" cy="108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9FE96506-F976-3C4A-B022-4873348B76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41" y="4129494"/>
            <a:ext cx="1356502" cy="108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73C9A2F3-89BF-8545-986A-1346C66F6B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2071" y="3733919"/>
            <a:ext cx="532471" cy="108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98CA057F-0D42-7640-89EF-55A2E4843F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7266" y="3729275"/>
            <a:ext cx="532471" cy="108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22D59A57-37CF-6E43-819B-B40E3BD345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0846" y="3743207"/>
            <a:ext cx="532471" cy="108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7CDE31A3-96E9-AB42-ABA4-77AD87AEB6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455" y="3738563"/>
            <a:ext cx="532471" cy="1080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DA3291C8-770C-834B-B996-42CD68F54C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021" y="4129494"/>
            <a:ext cx="182012" cy="16381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A8402C3A-5697-A343-91A8-BD4572AF4C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2621" y="3977094"/>
            <a:ext cx="182012" cy="1638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4EDB19DC-8A07-F846-B9EA-5B172C714C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108" y="4126713"/>
            <a:ext cx="182012" cy="16381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334032B7-BB3F-A143-8FCD-BC70B91EB0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2621" y="4354221"/>
            <a:ext cx="182012" cy="16381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6164F1F0-F46D-0A47-9D5D-5B8BF02BE6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6308" y="3820050"/>
            <a:ext cx="532471" cy="108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F8DEA9F4-96EA-6943-A186-FBA1E7310C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917" y="3815406"/>
            <a:ext cx="532471" cy="108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50CBB4B2-8820-BC4B-9ECD-61B1C45807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112" y="3810762"/>
            <a:ext cx="532471" cy="108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224256F9-E539-5A43-AEAF-6C65E891DD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2692" y="3824694"/>
            <a:ext cx="532471" cy="108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60F9D00B-306F-E04D-AC78-0180D9214B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301" y="3820050"/>
            <a:ext cx="532471" cy="108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5FC66F73-3738-0B41-815B-F991D711C3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5496" y="3815406"/>
            <a:ext cx="532471" cy="1080000"/>
          </a:xfrm>
          <a:prstGeom prst="rect">
            <a:avLst/>
          </a:prstGeom>
        </p:spPr>
      </p:pic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50C77A8F-4299-AC49-9B5B-CC799BD3213E}"/>
              </a:ext>
            </a:extLst>
          </p:cNvPr>
          <p:cNvSpPr/>
          <p:nvPr/>
        </p:nvSpPr>
        <p:spPr>
          <a:xfrm>
            <a:off x="266833" y="5593265"/>
            <a:ext cx="5405097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264 = 200 + 60 + 4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386CF33E-74CB-D545-BFA2-B77DD51DF9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9004" y="4070493"/>
            <a:ext cx="182012" cy="163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3BE8963-79B0-3444-ACCA-F991B0CB94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04" y="4222893"/>
            <a:ext cx="182012" cy="1638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7762EDA4-0E9A-CD48-B5F6-FB6543875E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272" y="4234304"/>
            <a:ext cx="182012" cy="16381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3BFAB39-21AA-214D-AD1F-983F506116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1672" y="4386704"/>
            <a:ext cx="182012" cy="163811"/>
          </a:xfrm>
          <a:prstGeom prst="rect">
            <a:avLst/>
          </a:prstGeom>
        </p:spPr>
      </p:pic>
      <p:sp>
        <p:nvSpPr>
          <p:cNvPr id="44" name="Rounded Rectangle 43">
            <a:extLst>
              <a:ext uri="{FF2B5EF4-FFF2-40B4-BE49-F238E27FC236}">
                <a16:creationId xmlns:a16="http://schemas.microsoft.com/office/drawing/2014/main" xmlns="" id="{6DA103CB-297B-744B-8038-5433F83E2163}"/>
              </a:ext>
            </a:extLst>
          </p:cNvPr>
          <p:cNvSpPr/>
          <p:nvPr/>
        </p:nvSpPr>
        <p:spPr>
          <a:xfrm>
            <a:off x="6520069" y="5593265"/>
            <a:ext cx="5405097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444 = 400 + 40 + 4</a:t>
            </a:r>
          </a:p>
        </p:txBody>
      </p:sp>
    </p:spTree>
    <p:extLst>
      <p:ext uri="{BB962C8B-B14F-4D97-AF65-F5344CB8AC3E}">
        <p14:creationId xmlns:p14="http://schemas.microsoft.com/office/powerpoint/2010/main" val="17959498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Write the numbers shown below in the expanded form.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1EE1E79A-E025-D540-A219-067ED749C1D4}"/>
              </a:ext>
            </a:extLst>
          </p:cNvPr>
          <p:cNvGraphicFramePr>
            <a:graphicFrameLocks noGrp="1"/>
          </p:cNvGraphicFramePr>
          <p:nvPr/>
        </p:nvGraphicFramePr>
        <p:xfrm>
          <a:off x="6520070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77220216-2D18-784D-B8F2-D8CC23595746}"/>
              </a:ext>
            </a:extLst>
          </p:cNvPr>
          <p:cNvGraphicFramePr>
            <a:graphicFrameLocks noGrp="1"/>
          </p:cNvGraphicFramePr>
          <p:nvPr/>
        </p:nvGraphicFramePr>
        <p:xfrm>
          <a:off x="266834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AD4CF7D8-885A-E14A-AA78-166104FEA2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60" y="3536096"/>
            <a:ext cx="1356502" cy="108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B147DFD4-961A-4144-BD18-75D0C95E7A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970" y="3785288"/>
            <a:ext cx="1356502" cy="108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58BDC92D-8D4F-614F-8621-FA4A89D7B3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3793" y="3510196"/>
            <a:ext cx="1356502" cy="108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1605090F-7BC5-4943-A7B3-E465067AD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172" y="3729275"/>
            <a:ext cx="1356502" cy="108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D168DCE1-099C-F340-8E07-01EEA2C6E8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842" y="3944998"/>
            <a:ext cx="1356502" cy="108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9FE96506-F976-3C4A-B022-4873348B76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41" y="4129494"/>
            <a:ext cx="1356502" cy="108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73C9A2F3-89BF-8545-986A-1346C66F6B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2071" y="3733919"/>
            <a:ext cx="532471" cy="108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98CA057F-0D42-7640-89EF-55A2E4843F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7266" y="3729275"/>
            <a:ext cx="532471" cy="108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22D59A57-37CF-6E43-819B-B40E3BD345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0846" y="3743207"/>
            <a:ext cx="532471" cy="108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7CDE31A3-96E9-AB42-ABA4-77AD87AEB6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455" y="3738563"/>
            <a:ext cx="532471" cy="1080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DA3291C8-770C-834B-B996-42CD68F54C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021" y="4129494"/>
            <a:ext cx="182012" cy="1638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4EDB19DC-8A07-F846-B9EA-5B172C714C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108" y="4126713"/>
            <a:ext cx="182012" cy="16381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6164F1F0-F46D-0A47-9D5D-5B8BF02BE6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6674" y="3833982"/>
            <a:ext cx="532471" cy="108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F8DEA9F4-96EA-6943-A186-FBA1E7310C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789" y="3824694"/>
            <a:ext cx="532471" cy="108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50CBB4B2-8820-BC4B-9ECD-61B1C45807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6984" y="3820050"/>
            <a:ext cx="532471" cy="108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224256F9-E539-5A43-AEAF-6C65E891DD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0564" y="3833982"/>
            <a:ext cx="532471" cy="108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60F9D00B-306F-E04D-AC78-0180D9214B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173" y="3829338"/>
            <a:ext cx="532471" cy="108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386CF33E-74CB-D545-BFA2-B77DD51DF9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9004" y="4070493"/>
            <a:ext cx="182012" cy="163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3BE8963-79B0-3444-ACCA-F991B0CB94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04" y="4222893"/>
            <a:ext cx="182012" cy="1638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7762EDA4-0E9A-CD48-B5F6-FB6543875E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272" y="4234304"/>
            <a:ext cx="182012" cy="16381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3BFAB39-21AA-214D-AD1F-983F506116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1672" y="4386704"/>
            <a:ext cx="182012" cy="16381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ED9D34E3-BB25-9D46-A861-20A09BA54D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691" y="4067321"/>
            <a:ext cx="1356502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4F4A96B2-E785-5847-8DB2-0E52306E02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8437" y="4243382"/>
            <a:ext cx="182012" cy="16381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560406C-EAB4-AF4B-8BBA-FF208D2E42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6665" y="3751774"/>
            <a:ext cx="532471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A4485068-895E-D846-B257-6BC9CC424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5924" y="3743207"/>
            <a:ext cx="532471" cy="108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B900BA12-7345-2E42-9BE7-FCD0A843D1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8231" y="3752215"/>
            <a:ext cx="532471" cy="10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582F81C-F7D3-F945-A01F-AF89DA2BDE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1426" y="3756081"/>
            <a:ext cx="532471" cy="1080000"/>
          </a:xfrm>
          <a:prstGeom prst="rect">
            <a:avLst/>
          </a:prstGeom>
        </p:spPr>
      </p:pic>
      <p:sp>
        <p:nvSpPr>
          <p:cNvPr id="49" name="Rounded Rectangle 48">
            <a:extLst>
              <a:ext uri="{FF2B5EF4-FFF2-40B4-BE49-F238E27FC236}">
                <a16:creationId xmlns:a16="http://schemas.microsoft.com/office/drawing/2014/main" xmlns="" id="{5C0C4DFC-1139-1341-BD59-9C4E1FA51D3C}"/>
              </a:ext>
            </a:extLst>
          </p:cNvPr>
          <p:cNvSpPr/>
          <p:nvPr/>
        </p:nvSpPr>
        <p:spPr>
          <a:xfrm>
            <a:off x="266833" y="5604468"/>
            <a:ext cx="5405097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355 =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C35BE49-8F7B-F643-8513-6C41BB4D5A13}"/>
              </a:ext>
            </a:extLst>
          </p:cNvPr>
          <p:cNvSpPr/>
          <p:nvPr/>
        </p:nvSpPr>
        <p:spPr>
          <a:xfrm>
            <a:off x="6520069" y="5604468"/>
            <a:ext cx="5405097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482 =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3200" dirty="0">
                <a:solidFill>
                  <a:schemeClr val="tx1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</a:p>
        </p:txBody>
      </p:sp>
    </p:spTree>
    <p:extLst>
      <p:ext uri="{BB962C8B-B14F-4D97-AF65-F5344CB8AC3E}">
        <p14:creationId xmlns:p14="http://schemas.microsoft.com/office/powerpoint/2010/main" val="4539729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Write the numbers shown below in the expanded form.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1EE1E79A-E025-D540-A219-067ED749C1D4}"/>
              </a:ext>
            </a:extLst>
          </p:cNvPr>
          <p:cNvGraphicFramePr>
            <a:graphicFrameLocks noGrp="1"/>
          </p:cNvGraphicFramePr>
          <p:nvPr/>
        </p:nvGraphicFramePr>
        <p:xfrm>
          <a:off x="6520070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77220216-2D18-784D-B8F2-D8CC23595746}"/>
              </a:ext>
            </a:extLst>
          </p:cNvPr>
          <p:cNvGraphicFramePr>
            <a:graphicFrameLocks noGrp="1"/>
          </p:cNvGraphicFramePr>
          <p:nvPr/>
        </p:nvGraphicFramePr>
        <p:xfrm>
          <a:off x="266834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AD4CF7D8-885A-E14A-AA78-166104FEA2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60" y="3536096"/>
            <a:ext cx="1356502" cy="108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B147DFD4-961A-4144-BD18-75D0C95E7A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970" y="3785288"/>
            <a:ext cx="1356502" cy="108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58BDC92D-8D4F-614F-8621-FA4A89D7B3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3793" y="3510196"/>
            <a:ext cx="1356502" cy="108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1605090F-7BC5-4943-A7B3-E465067AD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172" y="3729275"/>
            <a:ext cx="1356502" cy="108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D168DCE1-099C-F340-8E07-01EEA2C6E8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842" y="3944998"/>
            <a:ext cx="1356502" cy="108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9FE96506-F976-3C4A-B022-4873348B76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41" y="4129494"/>
            <a:ext cx="1356502" cy="108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73C9A2F3-89BF-8545-986A-1346C66F6B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2071" y="3733919"/>
            <a:ext cx="532471" cy="108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98CA057F-0D42-7640-89EF-55A2E4843F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7266" y="3729275"/>
            <a:ext cx="532471" cy="108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22D59A57-37CF-6E43-819B-B40E3BD345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0846" y="3743207"/>
            <a:ext cx="532471" cy="108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7CDE31A3-96E9-AB42-ABA4-77AD87AEB6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455" y="3738563"/>
            <a:ext cx="532471" cy="1080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DA3291C8-770C-834B-B996-42CD68F54C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021" y="4129494"/>
            <a:ext cx="182012" cy="1638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4EDB19DC-8A07-F846-B9EA-5B172C714C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108" y="4126713"/>
            <a:ext cx="182012" cy="16381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6164F1F0-F46D-0A47-9D5D-5B8BF02BE6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6674" y="3833982"/>
            <a:ext cx="532471" cy="108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F8DEA9F4-96EA-6943-A186-FBA1E7310C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789" y="3824694"/>
            <a:ext cx="532471" cy="108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50CBB4B2-8820-BC4B-9ECD-61B1C45807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6984" y="3820050"/>
            <a:ext cx="532471" cy="108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224256F9-E539-5A43-AEAF-6C65E891DD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0564" y="3833982"/>
            <a:ext cx="532471" cy="108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60F9D00B-306F-E04D-AC78-0180D9214B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173" y="3829338"/>
            <a:ext cx="532471" cy="1080000"/>
          </a:xfrm>
          <a:prstGeom prst="rect">
            <a:avLst/>
          </a:prstGeom>
        </p:spPr>
      </p:pic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50C77A8F-4299-AC49-9B5B-CC799BD3213E}"/>
              </a:ext>
            </a:extLst>
          </p:cNvPr>
          <p:cNvSpPr/>
          <p:nvPr/>
        </p:nvSpPr>
        <p:spPr>
          <a:xfrm>
            <a:off x="266833" y="5593265"/>
            <a:ext cx="5405097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355 = 300 + 50 + 5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386CF33E-74CB-D545-BFA2-B77DD51DF9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9004" y="4070493"/>
            <a:ext cx="182012" cy="163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3BE8963-79B0-3444-ACCA-F991B0CB94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04" y="4222893"/>
            <a:ext cx="182012" cy="1638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7762EDA4-0E9A-CD48-B5F6-FB6543875E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272" y="4234304"/>
            <a:ext cx="182012" cy="16381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3BFAB39-21AA-214D-AD1F-983F506116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1672" y="4386704"/>
            <a:ext cx="182012" cy="163811"/>
          </a:xfrm>
          <a:prstGeom prst="rect">
            <a:avLst/>
          </a:prstGeom>
        </p:spPr>
      </p:pic>
      <p:sp>
        <p:nvSpPr>
          <p:cNvPr id="44" name="Rounded Rectangle 43">
            <a:extLst>
              <a:ext uri="{FF2B5EF4-FFF2-40B4-BE49-F238E27FC236}">
                <a16:creationId xmlns:a16="http://schemas.microsoft.com/office/drawing/2014/main" xmlns="" id="{6DA103CB-297B-744B-8038-5433F83E2163}"/>
              </a:ext>
            </a:extLst>
          </p:cNvPr>
          <p:cNvSpPr/>
          <p:nvPr/>
        </p:nvSpPr>
        <p:spPr>
          <a:xfrm>
            <a:off x="6520069" y="5593265"/>
            <a:ext cx="5405097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482 = 400 + 80 + 2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ED9D34E3-BB25-9D46-A861-20A09BA54D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691" y="4067321"/>
            <a:ext cx="1356502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4F4A96B2-E785-5847-8DB2-0E52306E02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8437" y="4243382"/>
            <a:ext cx="182012" cy="16381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560406C-EAB4-AF4B-8BBA-FF208D2E42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6665" y="3751774"/>
            <a:ext cx="532471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A4485068-895E-D846-B257-6BC9CC424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5924" y="3743207"/>
            <a:ext cx="532471" cy="108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B900BA12-7345-2E42-9BE7-FCD0A843D1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8231" y="3752215"/>
            <a:ext cx="532471" cy="10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582F81C-F7D3-F945-A01F-AF89DA2BDE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1426" y="3756081"/>
            <a:ext cx="53247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1924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cards and chart below, how many 3-digit numbers can you make?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77220216-2D18-784D-B8F2-D8CC23595746}"/>
              </a:ext>
            </a:extLst>
          </p:cNvPr>
          <p:cNvGraphicFramePr>
            <a:graphicFrameLocks noGrp="1"/>
          </p:cNvGraphicFramePr>
          <p:nvPr/>
        </p:nvGraphicFramePr>
        <p:xfrm>
          <a:off x="266834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5AF4D73-EB5C-E94F-9B97-7F6EF8A22B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867137"/>
            <a:ext cx="2519363" cy="2519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C7012B1-7597-4A44-8850-8B3B5C9698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252" y="2867137"/>
            <a:ext cx="2519363" cy="2519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37C04CF-A73F-1B41-B751-9A9BA12DD4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504" y="2867137"/>
            <a:ext cx="2519363" cy="251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115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cards and chart below, how many 3-digit numbers can you make?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77220216-2D18-784D-B8F2-D8CC23595746}"/>
              </a:ext>
            </a:extLst>
          </p:cNvPr>
          <p:cNvGraphicFramePr>
            <a:graphicFrameLocks noGrp="1"/>
          </p:cNvGraphicFramePr>
          <p:nvPr/>
        </p:nvGraphicFramePr>
        <p:xfrm>
          <a:off x="266834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5AF4D73-EB5C-E94F-9B97-7F6EF8A22B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867137"/>
            <a:ext cx="2519363" cy="2519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C7012B1-7597-4A44-8850-8B3B5C9698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252" y="2867137"/>
            <a:ext cx="2519363" cy="2519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37C04CF-A73F-1B41-B751-9A9BA12DD4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504" y="2867137"/>
            <a:ext cx="2519363" cy="2519363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2E581638-FD61-C04B-8D43-1C2D914BA62B}"/>
              </a:ext>
            </a:extLst>
          </p:cNvPr>
          <p:cNvSpPr/>
          <p:nvPr/>
        </p:nvSpPr>
        <p:spPr>
          <a:xfrm>
            <a:off x="1921735" y="5593265"/>
            <a:ext cx="8348530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347, 374, 437, 473, 734, 743</a:t>
            </a:r>
          </a:p>
        </p:txBody>
      </p:sp>
    </p:spTree>
    <p:extLst>
      <p:ext uri="{BB962C8B-B14F-4D97-AF65-F5344CB8AC3E}">
        <p14:creationId xmlns:p14="http://schemas.microsoft.com/office/powerpoint/2010/main" val="19012904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9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/>
            </a:r>
            <a:br>
              <a:rPr lang="en-GB" sz="2200" dirty="0">
                <a:solidFill>
                  <a:srgbClr val="3273DC"/>
                </a:solidFill>
              </a:rPr>
            </a:b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 with </a:t>
            </a:r>
            <a:r>
              <a:rPr lang="en-GB" sz="2200" dirty="0" err="1">
                <a:solidFill>
                  <a:srgbClr val="3273DC"/>
                </a:solidFill>
              </a:rPr>
              <a:t>Astrobee</a:t>
            </a:r>
            <a:r>
              <a:rPr lang="en-GB" sz="2200" dirty="0">
                <a:solidFill>
                  <a:srgbClr val="3273DC"/>
                </a:solidFill>
              </a:rPr>
              <a:t>?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xmlns="" id="{29D85333-330B-E34F-A417-85E3A87DE9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925659"/>
              </p:ext>
            </p:extLst>
          </p:nvPr>
        </p:nvGraphicFramePr>
        <p:xfrm>
          <a:off x="6595504" y="1821318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55797295-75AC-A146-AE65-A322A6B4EB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9227" y="2230220"/>
            <a:ext cx="1356502" cy="10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7DE2B209-70E0-974C-BF64-90947DFC02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2449299"/>
            <a:ext cx="1356502" cy="108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E95CB06F-8C42-F545-BF3C-E8C2355481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276" y="2665022"/>
            <a:ext cx="1356502" cy="108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2F764B8B-746B-4644-B347-AFE85E1235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3675" y="2849518"/>
            <a:ext cx="1356502" cy="108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FC78B758-5916-804D-A686-C6CDE03482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7505" y="2453943"/>
            <a:ext cx="532471" cy="108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04D476BC-C4CB-FC42-919D-7085194FBA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2700" y="2449299"/>
            <a:ext cx="532471" cy="108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AB409FDF-38F8-6F4E-AC69-568926D7E0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6280" y="2463231"/>
            <a:ext cx="532471" cy="108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D1B85539-794C-0448-A745-B643089C22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3889" y="2458587"/>
            <a:ext cx="532471" cy="108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FD3A2537-9570-E740-8367-A3C8088D4D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4589" y="2682090"/>
            <a:ext cx="182012" cy="16381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E02978B3-D14C-AB43-84C7-15BA2AD1B0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5676" y="2679309"/>
            <a:ext cx="182012" cy="16381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F5052DCD-829E-CE48-BE83-1F98504871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2099" y="2471798"/>
            <a:ext cx="532471" cy="108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E257139F-2608-C74A-9B87-B06B333B7E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1358" y="2463231"/>
            <a:ext cx="532471" cy="1080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9A4854E8-E74A-C24F-A3A8-E59143A30ED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7060" y="2938059"/>
            <a:ext cx="182012" cy="16381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25CF7535-C80B-4041-B1DC-D7DB5735EAE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8147" y="2935278"/>
            <a:ext cx="182012" cy="16381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BC162BA6-973B-AF4A-965B-A63495E840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9347" y="3166896"/>
            <a:ext cx="182012" cy="1638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892D0208-BA6E-664C-9432-3E79CB2999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434" y="3164115"/>
            <a:ext cx="182012" cy="163811"/>
          </a:xfrm>
          <a:prstGeom prst="rect">
            <a:avLst/>
          </a:prstGeom>
        </p:spPr>
      </p:pic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71D4CE68-1443-EE40-8C89-250781D02074}"/>
              </a:ext>
            </a:extLst>
          </p:cNvPr>
          <p:cNvSpPr/>
          <p:nvPr/>
        </p:nvSpPr>
        <p:spPr>
          <a:xfrm>
            <a:off x="6595503" y="4067209"/>
            <a:ext cx="5405097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3273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3273DC"/>
                </a:solidFill>
                <a:latin typeface="OpenDyslexic" pitchFamily="2" charset="77"/>
              </a:rPr>
              <a:t>646 = </a:t>
            </a:r>
            <a:r>
              <a:rPr lang="en-US" sz="3200" dirty="0">
                <a:solidFill>
                  <a:srgbClr val="3273DC"/>
                </a:solidFill>
                <a:latin typeface="OpenDyslexic" pitchFamily="2" charset="77"/>
                <a:cs typeface="Calibri" panose="020F0502020204030204" pitchFamily="34" charset="0"/>
              </a:rPr>
              <a:t>600</a:t>
            </a:r>
            <a:r>
              <a:rPr lang="en-US" sz="3200" dirty="0">
                <a:solidFill>
                  <a:srgbClr val="3273DC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rgbClr val="3273DC"/>
                </a:solidFill>
                <a:latin typeface="OpenDyslexic" pitchFamily="2" charset="77"/>
                <a:cs typeface="Calibri" panose="020F0502020204030204" pitchFamily="34" charset="0"/>
              </a:rPr>
              <a:t>40</a:t>
            </a:r>
            <a:r>
              <a:rPr lang="en-US" sz="3200" dirty="0">
                <a:solidFill>
                  <a:srgbClr val="3273DC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rgbClr val="3273DC"/>
                </a:solidFill>
                <a:latin typeface="OpenDyslexic" pitchFamily="2" charset="77"/>
                <a:cs typeface="Calibri" panose="020F0502020204030204" pitchFamily="34" charset="0"/>
              </a:rPr>
              <a:t>6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A27E00C2-B8C7-A84E-9E7B-962DAA95D2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4325" y="3617665"/>
            <a:ext cx="1689100" cy="12446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7A93E71C-0DC1-C74C-9ED1-61AF0DE788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8875" y="1432471"/>
            <a:ext cx="4354694" cy="3295052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FF27051C-483A-BF43-98E0-F0C160049443}"/>
              </a:ext>
            </a:extLst>
          </p:cNvPr>
          <p:cNvSpPr/>
          <p:nvPr/>
        </p:nvSpPr>
        <p:spPr>
          <a:xfrm>
            <a:off x="2893947" y="2295167"/>
            <a:ext cx="33845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" pitchFamily="2" charset="77"/>
              </a:rPr>
              <a:t>I have written the number in the chart in its expanded form.</a:t>
            </a:r>
          </a:p>
        </p:txBody>
      </p:sp>
    </p:spTree>
    <p:extLst>
      <p:ext uri="{BB962C8B-B14F-4D97-AF65-F5344CB8AC3E}">
        <p14:creationId xmlns:p14="http://schemas.microsoft.com/office/powerpoint/2010/main" val="8338938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9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/>
            </a:r>
            <a:br>
              <a:rPr lang="en-GB" sz="2200" dirty="0">
                <a:solidFill>
                  <a:srgbClr val="3273DC"/>
                </a:solidFill>
              </a:rPr>
            </a:b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I do not agree with </a:t>
            </a: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.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The expanded form is not correct. The hundreds and tens columns have been confused the correct format is 466 = 400 + 60 + 6 as there are four hundreds, six tens and six ones.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C775B79-6FD8-7042-AA4B-5BA485961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325" y="3617665"/>
            <a:ext cx="1689100" cy="1244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ED35BB5-A56E-3444-84FC-CBE2FF9B8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875" y="1432471"/>
            <a:ext cx="4354694" cy="32950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8862C32-ABC9-F24B-9697-1A3B150F7C3B}"/>
              </a:ext>
            </a:extLst>
          </p:cNvPr>
          <p:cNvSpPr/>
          <p:nvPr/>
        </p:nvSpPr>
        <p:spPr>
          <a:xfrm>
            <a:off x="2893947" y="2295167"/>
            <a:ext cx="33845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" pitchFamily="2" charset="77"/>
              </a:rPr>
              <a:t>I have written the number in the chart in its expanded form.</a:t>
            </a:r>
          </a:p>
        </p:txBody>
      </p:sp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xmlns="" id="{29D85333-330B-E34F-A417-85E3A87DE946}"/>
              </a:ext>
            </a:extLst>
          </p:cNvPr>
          <p:cNvGraphicFramePr>
            <a:graphicFrameLocks noGrp="1"/>
          </p:cNvGraphicFramePr>
          <p:nvPr/>
        </p:nvGraphicFramePr>
        <p:xfrm>
          <a:off x="6595504" y="1821318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55797295-75AC-A146-AE65-A322A6B4EB4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9227" y="2230220"/>
            <a:ext cx="1356502" cy="10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7DE2B209-70E0-974C-BF64-90947DFC02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2449299"/>
            <a:ext cx="1356502" cy="108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E95CB06F-8C42-F545-BF3C-E8C2355481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276" y="2665022"/>
            <a:ext cx="1356502" cy="108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2F764B8B-746B-4644-B347-AFE85E1235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3675" y="2849518"/>
            <a:ext cx="1356502" cy="108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FC78B758-5916-804D-A686-C6CDE03482D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7505" y="2453943"/>
            <a:ext cx="532471" cy="108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04D476BC-C4CB-FC42-919D-7085194FBA3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2700" y="2449299"/>
            <a:ext cx="532471" cy="108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AB409FDF-38F8-6F4E-AC69-568926D7E0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6280" y="2463231"/>
            <a:ext cx="532471" cy="108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D1B85539-794C-0448-A745-B643089C22F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3889" y="2458587"/>
            <a:ext cx="532471" cy="108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FD3A2537-9570-E740-8367-A3C8088D4D8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4589" y="2682090"/>
            <a:ext cx="182012" cy="16381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E02978B3-D14C-AB43-84C7-15BA2AD1B06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5676" y="2679309"/>
            <a:ext cx="182012" cy="16381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F5052DCD-829E-CE48-BE83-1F98504871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2099" y="2471798"/>
            <a:ext cx="532471" cy="108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E257139F-2608-C74A-9B87-B06B333B7EB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1358" y="2463231"/>
            <a:ext cx="532471" cy="1080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9A4854E8-E74A-C24F-A3A8-E59143A30ED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7060" y="2938059"/>
            <a:ext cx="182012" cy="16381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25CF7535-C80B-4041-B1DC-D7DB5735EAE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8147" y="2935278"/>
            <a:ext cx="182012" cy="16381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BC162BA6-973B-AF4A-965B-A63495E8406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9347" y="3166896"/>
            <a:ext cx="182012" cy="1638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892D0208-BA6E-664C-9432-3E79CB2999B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434" y="3164115"/>
            <a:ext cx="182012" cy="163811"/>
          </a:xfrm>
          <a:prstGeom prst="rect">
            <a:avLst/>
          </a:prstGeom>
        </p:spPr>
      </p:pic>
      <p:sp>
        <p:nvSpPr>
          <p:cNvPr id="25" name="Rounded Rectangle 24">
            <a:extLst>
              <a:ext uri="{FF2B5EF4-FFF2-40B4-BE49-F238E27FC236}">
                <a16:creationId xmlns:a16="http://schemas.microsoft.com/office/drawing/2014/main" xmlns="" id="{C121D3DF-8838-DB4F-9664-9B17B86C4289}"/>
              </a:ext>
            </a:extLst>
          </p:cNvPr>
          <p:cNvSpPr/>
          <p:nvPr/>
        </p:nvSpPr>
        <p:spPr>
          <a:xfrm>
            <a:off x="6595503" y="4067209"/>
            <a:ext cx="5405097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3273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3273DC"/>
                </a:solidFill>
                <a:latin typeface="OpenDyslexic" pitchFamily="2" charset="77"/>
              </a:rPr>
              <a:t>646 = </a:t>
            </a:r>
            <a:r>
              <a:rPr lang="en-US" sz="3200" dirty="0">
                <a:solidFill>
                  <a:srgbClr val="3273DC"/>
                </a:solidFill>
                <a:latin typeface="OpenDyslexic" pitchFamily="2" charset="77"/>
                <a:cs typeface="Calibri" panose="020F0502020204030204" pitchFamily="34" charset="0"/>
              </a:rPr>
              <a:t>600</a:t>
            </a:r>
            <a:r>
              <a:rPr lang="en-US" sz="3200" dirty="0">
                <a:solidFill>
                  <a:srgbClr val="3273DC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rgbClr val="3273DC"/>
                </a:solidFill>
                <a:latin typeface="OpenDyslexic" pitchFamily="2" charset="77"/>
                <a:cs typeface="Calibri" panose="020F0502020204030204" pitchFamily="34" charset="0"/>
              </a:rPr>
              <a:t>40</a:t>
            </a:r>
            <a:r>
              <a:rPr lang="en-US" sz="3200" dirty="0">
                <a:solidFill>
                  <a:srgbClr val="3273DC"/>
                </a:solidFill>
                <a:latin typeface="OpenDyslexic" pitchFamily="2" charset="77"/>
              </a:rPr>
              <a:t> + </a:t>
            </a:r>
            <a:r>
              <a:rPr lang="en-US" sz="3200" dirty="0">
                <a:solidFill>
                  <a:srgbClr val="3273DC"/>
                </a:solidFill>
                <a:latin typeface="OpenDyslexic" pitchFamily="2" charset="77"/>
                <a:cs typeface="Calibri" panose="020F050202020403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7842290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read and represent numbers up to 1,000 using Base 10 and a place value grid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reading and representing numbers up to 1,000 using Base 10 and a place value grid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250" dirty="0"/>
              <a:t>Year 3 - Autumn Block 1 - Place Value - Lesson 3 - To be able to understand that 3-digit numbers are made up of 100s, 10s and 1s (1)</a:t>
            </a:r>
          </a:p>
        </p:txBody>
      </p:sp>
    </p:spTree>
    <p:extLst>
      <p:ext uri="{BB962C8B-B14F-4D97-AF65-F5344CB8AC3E}">
        <p14:creationId xmlns:p14="http://schemas.microsoft.com/office/powerpoint/2010/main" val="1507763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place value chart doesn’t belong, as it shows 211, the others show 111. 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A4F4A14-D14B-6C47-A4FC-1EE3779D84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207" y="3101294"/>
            <a:ext cx="2260837" cy="1800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EC93832B-F083-344D-BBDA-11FA38D21B8E}"/>
              </a:ext>
            </a:extLst>
          </p:cNvPr>
          <p:cNvGraphicFramePr>
            <a:graphicFrameLocks noGrp="1"/>
          </p:cNvGraphicFramePr>
          <p:nvPr/>
        </p:nvGraphicFramePr>
        <p:xfrm>
          <a:off x="6520070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3876A7D-74F0-564B-B1B2-3E7C251E1A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5696" y="3536096"/>
            <a:ext cx="1356502" cy="108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D711B8AC-BD17-2145-B8B5-E665AF5579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9785" y="3755176"/>
            <a:ext cx="532471" cy="108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E0F76332-45A2-7D4F-8307-54FC9E06C9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1755" y="4213270"/>
            <a:ext cx="182012" cy="16381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3F04DB6E-8C2D-494B-A8FF-862720655B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41" y="4073229"/>
            <a:ext cx="1356502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09B73B6-0CD0-9041-9BD7-9EC43C75DE3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9317" y="3101707"/>
            <a:ext cx="887248" cy="179958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EE4C071F-CA38-2F41-A118-D65A9933B3D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6418" y="4269411"/>
            <a:ext cx="303284" cy="27295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CE9DF535-F538-0346-87A8-5E2C73EF80D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3963" y="4115176"/>
            <a:ext cx="1392728" cy="14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4404B95A-DFD4-5745-BB5C-AAC6BE23C86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5781" y="3464519"/>
            <a:ext cx="1414546" cy="14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217E0E4-4964-234D-90D9-974329B9F0B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271" y="2775163"/>
            <a:ext cx="1425077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021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10719"/>
              </p:ext>
            </p:extLst>
          </p:nvPr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73" y="3536096"/>
            <a:ext cx="1356502" cy="108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C23D4D3-44EB-A849-A90E-CD1C49E63F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862" y="3755176"/>
            <a:ext cx="532471" cy="10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D75626E-A865-694C-95A1-7444EAA7D9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5378" y="4008814"/>
            <a:ext cx="182012" cy="1638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8143109-A455-5748-8D45-1BE8B71B6C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4353" y="3832795"/>
            <a:ext cx="1356502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06758C37-FCAA-6843-A0DF-9380075A2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1977" y="4160810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E060E145-B2B5-C544-AFD8-87A0E5AEF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994" y="3755175"/>
            <a:ext cx="532471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276E453-344A-CB4C-B988-39F6AA600E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708" y="3770833"/>
            <a:ext cx="532471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4875C180-1609-F147-9CF6-32FA9E0406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7778" y="4161214"/>
            <a:ext cx="182012" cy="16381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DF7D728-91AD-634A-AA76-D419AE7BCA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178" y="4313614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65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73" y="3536096"/>
            <a:ext cx="1356502" cy="108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C23D4D3-44EB-A849-A90E-CD1C49E63F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862" y="3755176"/>
            <a:ext cx="532471" cy="10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D75626E-A865-694C-95A1-7444EAA7D9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5378" y="4008814"/>
            <a:ext cx="182012" cy="1638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8143109-A455-5748-8D45-1BE8B71B6C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4353" y="3832795"/>
            <a:ext cx="1356502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06758C37-FCAA-6843-A0DF-9380075A2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1977" y="4160810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E060E145-B2B5-C544-AFD8-87A0E5AEF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994" y="3755175"/>
            <a:ext cx="532471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276E453-344A-CB4C-B988-39F6AA600E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708" y="3770833"/>
            <a:ext cx="532471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4875C180-1609-F147-9CF6-32FA9E0406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7778" y="4161214"/>
            <a:ext cx="182012" cy="16381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DF7D728-91AD-634A-AA76-D419AE7BCA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178" y="4313614"/>
            <a:ext cx="182012" cy="163811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6A701067-DCB0-5F43-BEB1-74EF94A1FD28}"/>
              </a:ext>
            </a:extLst>
          </p:cNvPr>
          <p:cNvSpPr/>
          <p:nvPr/>
        </p:nvSpPr>
        <p:spPr>
          <a:xfrm>
            <a:off x="5404867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333</a:t>
            </a:r>
          </a:p>
        </p:txBody>
      </p:sp>
    </p:spTree>
    <p:extLst>
      <p:ext uri="{BB962C8B-B14F-4D97-AF65-F5344CB8AC3E}">
        <p14:creationId xmlns:p14="http://schemas.microsoft.com/office/powerpoint/2010/main" val="3365253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C23D4D3-44EB-A849-A90E-CD1C49E63F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862" y="3755176"/>
            <a:ext cx="53247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DF7D728-91AD-634A-AA76-D419AE7BC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6083" y="4297115"/>
            <a:ext cx="182012" cy="16381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0D12B277-508B-AA46-A029-CEB86B1A75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5089" y="4062963"/>
            <a:ext cx="182012" cy="16381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562215E-9A2C-1C4B-8A52-D37291C69F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6083" y="4062962"/>
            <a:ext cx="182012" cy="16381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2D96FD2-3698-E34B-8068-067757C4BE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265" y="4310833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13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C23D4D3-44EB-A849-A90E-CD1C49E63F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862" y="3755176"/>
            <a:ext cx="53247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DF7D728-91AD-634A-AA76-D419AE7BC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6083" y="4297115"/>
            <a:ext cx="182012" cy="163811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6A701067-DCB0-5F43-BEB1-74EF94A1FD28}"/>
              </a:ext>
            </a:extLst>
          </p:cNvPr>
          <p:cNvSpPr/>
          <p:nvPr/>
        </p:nvSpPr>
        <p:spPr>
          <a:xfrm>
            <a:off x="5404867" y="5593265"/>
            <a:ext cx="1461655" cy="8918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" pitchFamily="2" charset="77"/>
              </a:rPr>
              <a:t>14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0D12B277-508B-AA46-A029-CEB86B1A75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5089" y="4062963"/>
            <a:ext cx="182012" cy="16381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562215E-9A2C-1C4B-8A52-D37291C69F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6083" y="4062962"/>
            <a:ext cx="182012" cy="16381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2D96FD2-3698-E34B-8068-067757C4BE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265" y="4310833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62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number is shown in the place value chart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To be able to understand that 3-digit numbers are made up of 100s, 10s and 1s (1)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9C1436C-7242-334B-B7BF-C9AE55DF1A0E}"/>
              </a:ext>
            </a:extLst>
          </p:cNvPr>
          <p:cNvGraphicFramePr>
            <a:graphicFrameLocks noGrp="1"/>
          </p:cNvGraphicFramePr>
          <p:nvPr/>
        </p:nvGraphicFramePr>
        <p:xfrm>
          <a:off x="3433147" y="3101294"/>
          <a:ext cx="5405097" cy="2108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1699">
                  <a:extLst>
                    <a:ext uri="{9D8B030D-6E8A-4147-A177-3AD203B41FA5}">
                      <a16:colId xmlns:a16="http://schemas.microsoft.com/office/drawing/2014/main" xmlns="" val="31804028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2338542020"/>
                    </a:ext>
                  </a:extLst>
                </a:gridCol>
                <a:gridCol w="1801699">
                  <a:extLst>
                    <a:ext uri="{9D8B030D-6E8A-4147-A177-3AD203B41FA5}">
                      <a16:colId xmlns:a16="http://schemas.microsoft.com/office/drawing/2014/main" xmlns="" val="339057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hundreds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tens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114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5391031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AD1A7A-E969-3A40-9C81-CDFC0F40D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773" y="3536096"/>
            <a:ext cx="1356502" cy="108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C23D4D3-44EB-A849-A90E-CD1C49E63F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862" y="3755176"/>
            <a:ext cx="532471" cy="10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D75626E-A865-694C-95A1-7444EAA7D9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5378" y="4008814"/>
            <a:ext cx="182012" cy="16381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06758C37-FCAA-6843-A0DF-9380075A2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1977" y="4160810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E060E145-B2B5-C544-AFD8-87A0E5AEF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994" y="3755175"/>
            <a:ext cx="532471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276E453-344A-CB4C-B988-39F6AA600E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708" y="3770833"/>
            <a:ext cx="53247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DF7D728-91AD-634A-AA76-D419AE7BCA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178" y="4313614"/>
            <a:ext cx="182012" cy="1638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02C07A2-1BDB-3045-8452-8E4718500D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1185" y="3743594"/>
            <a:ext cx="532471" cy="108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380C750-C828-0944-9EE4-13FB354B83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2853" y="3788913"/>
            <a:ext cx="53247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21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8404</TotalTime>
  <Words>1862</Words>
  <Application>Microsoft Office PowerPoint</Application>
  <PresentationFormat>Custom</PresentationFormat>
  <Paragraphs>589</Paragraphs>
  <Slides>37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Wingdings</vt:lpstr>
      <vt:lpstr>Calibri</vt:lpstr>
      <vt:lpstr>Muli</vt:lpstr>
      <vt:lpstr>OpenDyslexic</vt:lpstr>
      <vt:lpstr>OpenDyslexicAlta</vt:lpstr>
      <vt:lpstr>Lato Light</vt:lpstr>
      <vt:lpstr>Lato</vt:lpstr>
      <vt:lpstr>Office Theme</vt:lpstr>
      <vt:lpstr>PowerPoint Presentation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  <vt:lpstr>To be able to understand that 3-digit numbers are made up of 100s, 10s and 1s (1)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291</cp:revision>
  <cp:lastPrinted>2019-06-17T16:19:05Z</cp:lastPrinted>
  <dcterms:created xsi:type="dcterms:W3CDTF">2018-08-06T08:16:18Z</dcterms:created>
  <dcterms:modified xsi:type="dcterms:W3CDTF">2020-07-13T19:11:11Z</dcterms:modified>
</cp:coreProperties>
</file>